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77" r:id="rId2"/>
    <p:sldId id="279" r:id="rId3"/>
    <p:sldId id="257" r:id="rId4"/>
    <p:sldId id="284" r:id="rId5"/>
    <p:sldId id="282" r:id="rId6"/>
    <p:sldId id="286" r:id="rId7"/>
    <p:sldId id="294" r:id="rId8"/>
    <p:sldId id="310" r:id="rId9"/>
    <p:sldId id="311" r:id="rId10"/>
    <p:sldId id="312" r:id="rId11"/>
    <p:sldId id="259" r:id="rId12"/>
    <p:sldId id="313" r:id="rId13"/>
    <p:sldId id="315" r:id="rId14"/>
    <p:sldId id="270" r:id="rId15"/>
    <p:sldId id="314" r:id="rId16"/>
    <p:sldId id="296" r:id="rId17"/>
    <p:sldId id="319" r:id="rId18"/>
    <p:sldId id="262" r:id="rId19"/>
    <p:sldId id="263" r:id="rId20"/>
    <p:sldId id="301" r:id="rId21"/>
    <p:sldId id="264" r:id="rId22"/>
    <p:sldId id="272" r:id="rId23"/>
    <p:sldId id="302" r:id="rId24"/>
    <p:sldId id="303" r:id="rId25"/>
    <p:sldId id="304" r:id="rId26"/>
    <p:sldId id="318" r:id="rId27"/>
    <p:sldId id="306" r:id="rId28"/>
    <p:sldId id="265" r:id="rId29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874" autoAdjust="0"/>
  </p:normalViewPr>
  <p:slideViewPr>
    <p:cSldViewPr>
      <p:cViewPr varScale="1">
        <p:scale>
          <a:sx n="96" d="100"/>
          <a:sy n="96" d="100"/>
        </p:scale>
        <p:origin x="-20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BA48-18FC-424A-8ED7-789733A96494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36D08-56B4-4164-9BD8-FFC58C9E0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BA48-18FC-424A-8ED7-789733A96494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36D08-56B4-4164-9BD8-FFC58C9E0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BA48-18FC-424A-8ED7-789733A96494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36D08-56B4-4164-9BD8-FFC58C9E0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BA48-18FC-424A-8ED7-789733A96494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36D08-56B4-4164-9BD8-FFC58C9E0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BA48-18FC-424A-8ED7-789733A96494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36D08-56B4-4164-9BD8-FFC58C9E0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BA48-18FC-424A-8ED7-789733A96494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36D08-56B4-4164-9BD8-FFC58C9E0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BA48-18FC-424A-8ED7-789733A96494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36D08-56B4-4164-9BD8-FFC58C9E0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BA48-18FC-424A-8ED7-789733A96494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36D08-56B4-4164-9BD8-FFC58C9E0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BA48-18FC-424A-8ED7-789733A96494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36D08-56B4-4164-9BD8-FFC58C9E0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BA48-18FC-424A-8ED7-789733A96494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36D08-56B4-4164-9BD8-FFC58C9E0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BA48-18FC-424A-8ED7-789733A96494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36D08-56B4-4164-9BD8-FFC58C9E0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EBA48-18FC-424A-8ED7-789733A96494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36D08-56B4-4164-9BD8-FFC58C9E0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071678"/>
            <a:ext cx="7772400" cy="147002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 итоги ЕГЭ 2020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sz="7200" b="1" dirty="0" smtClean="0">
                <a:solidFill>
                  <a:schemeClr val="tx1"/>
                </a:solidFill>
              </a:rPr>
              <a:t>ЕГЭ</a:t>
            </a:r>
            <a:endParaRPr lang="ru-RU" sz="7200" b="1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User\Downloads\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7157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Сравнение средних баллов ОУ со средним районным баллом</a:t>
            </a:r>
            <a:endParaRPr lang="ru-RU" sz="32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071546"/>
          <a:ext cx="8786874" cy="6091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2111"/>
                <a:gridCol w="3569694"/>
                <a:gridCol w="1647549"/>
                <a:gridCol w="1647520"/>
              </a:tblGrid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Предмет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ОУ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Средний балл по ОУ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Средний балл по району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2870">
                <a:tc rowSpan="11">
                  <a:txBody>
                    <a:bodyPr/>
                    <a:lstStyle/>
                    <a:p>
                      <a:pPr algn="ctr"/>
                      <a:r>
                        <a:rPr lang="ru-RU" sz="2000" b="1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Физика</a:t>
                      </a:r>
                      <a:endParaRPr lang="ru-RU" b="1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ЕФМЛ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11"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52,82</a:t>
                      </a:r>
                    </a:p>
                    <a:p>
                      <a:pPr algn="ctr"/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287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№3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76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6287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ЦО №4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61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0115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№8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57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6287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СОШ №7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48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6287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№9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48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628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Гимназия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28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№17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2870">
                <a:tc vMerge="1">
                  <a:txBody>
                    <a:bodyPr/>
                    <a:lstStyle/>
                    <a:p>
                      <a:pPr algn="ctr"/>
                      <a:endParaRPr lang="ru-RU" b="1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ЦО №5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2870">
                <a:tc vMerge="1">
                  <a:txBody>
                    <a:bodyPr/>
                    <a:lstStyle/>
                    <a:p>
                      <a:pPr algn="ctr"/>
                      <a:endParaRPr lang="ru-RU" b="1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№15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2870">
                <a:tc vMerge="1">
                  <a:txBody>
                    <a:bodyPr/>
                    <a:lstStyle/>
                    <a:p>
                      <a:pPr algn="ctr"/>
                      <a:endParaRPr lang="ru-RU" b="1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№18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8586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Сравнение средних баллов ОУ со средним районным баллом</a:t>
            </a:r>
            <a:endParaRPr lang="ru-RU" sz="2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1442092"/>
          <a:ext cx="8643998" cy="65211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5921"/>
                <a:gridCol w="3173990"/>
                <a:gridCol w="1620761"/>
                <a:gridCol w="1823326"/>
              </a:tblGrid>
              <a:tr h="738846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Предмет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ОУ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Средний балл по ОУ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Средний балл по району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1856">
                <a:tc rowSpan="12"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История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№3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92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12"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57,75</a:t>
                      </a:r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81856">
                <a:tc vMerge="1">
                  <a:txBody>
                    <a:bodyPr/>
                    <a:lstStyle/>
                    <a:p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ЕФМЛ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81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1856">
                <a:tc vMerge="1">
                  <a:txBody>
                    <a:bodyPr/>
                    <a:lstStyle/>
                    <a:p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Гимназия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76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1856">
                <a:tc vMerge="1">
                  <a:txBody>
                    <a:bodyPr/>
                    <a:lstStyle/>
                    <a:p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№16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1856">
                <a:tc vMerge="1">
                  <a:txBody>
                    <a:bodyPr/>
                    <a:lstStyle/>
                    <a:p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ЦО №5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56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1856">
                <a:tc vMerge="1">
                  <a:txBody>
                    <a:bodyPr/>
                    <a:lstStyle/>
                    <a:p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ЦО №4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56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1856">
                <a:tc vMerge="1"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№15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56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81856">
                <a:tc vMerge="1"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№8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81856">
                <a:tc vMerge="1"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СОШ №7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54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81856">
                <a:tc vMerge="1"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№6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81856">
                <a:tc vMerge="1"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№17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81856">
                <a:tc vMerge="1"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№10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8586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Сравнение средних баллов ОУ(город) со средним районным баллом</a:t>
            </a:r>
            <a:endParaRPr lang="ru-RU" sz="2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1442092"/>
          <a:ext cx="8643998" cy="55574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3206"/>
                <a:gridCol w="2556705"/>
                <a:gridCol w="1620761"/>
                <a:gridCol w="1823326"/>
              </a:tblGrid>
              <a:tr h="738846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Предмет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ОУ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Средний балл по ОУ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Средний балл по району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1856">
                <a:tc rowSpan="10"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Обществознание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ЕФМЛ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10"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58,18</a:t>
                      </a:r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81856">
                <a:tc vMerge="1">
                  <a:txBody>
                    <a:bodyPr/>
                    <a:lstStyle/>
                    <a:p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№3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1856">
                <a:tc vMerge="1">
                  <a:txBody>
                    <a:bodyPr/>
                    <a:lstStyle/>
                    <a:p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ЦО №4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1856">
                <a:tc vMerge="1">
                  <a:txBody>
                    <a:bodyPr/>
                    <a:lstStyle/>
                    <a:p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№8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1856">
                <a:tc vMerge="1">
                  <a:txBody>
                    <a:bodyPr/>
                    <a:lstStyle/>
                    <a:p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Гимназия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1856">
                <a:tc vMerge="1">
                  <a:txBody>
                    <a:bodyPr/>
                    <a:lstStyle/>
                    <a:p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ЦО №5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1856">
                <a:tc vMerge="1"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№10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81856">
                <a:tc vMerge="1"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№9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51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81856">
                <a:tc vMerge="1"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СОШ №7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47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81856">
                <a:tc vMerge="1"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№6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8586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Сравнение средних баллов ОУ(село) со средним районным баллом</a:t>
            </a:r>
            <a:endParaRPr lang="ru-RU" sz="2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1442092"/>
          <a:ext cx="8643998" cy="45936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3206"/>
                <a:gridCol w="2556705"/>
                <a:gridCol w="1620761"/>
                <a:gridCol w="1823326"/>
              </a:tblGrid>
              <a:tr h="738846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Предмет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ОУ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Средний балл по ОУ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Средний балл по району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1856">
                <a:tc rowSpan="7"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Обществознание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№14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86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8"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58,18</a:t>
                      </a:r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81856">
                <a:tc vMerge="1">
                  <a:txBody>
                    <a:bodyPr/>
                    <a:lstStyle/>
                    <a:p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№16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1856">
                <a:tc vMerge="1">
                  <a:txBody>
                    <a:bodyPr/>
                    <a:lstStyle/>
                    <a:p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№20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57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1856">
                <a:tc vMerge="1">
                  <a:txBody>
                    <a:bodyPr/>
                    <a:lstStyle/>
                    <a:p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№11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54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1856">
                <a:tc vMerge="1">
                  <a:txBody>
                    <a:bodyPr/>
                    <a:lstStyle/>
                    <a:p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№15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1856">
                <a:tc vMerge="1">
                  <a:txBody>
                    <a:bodyPr/>
                    <a:lstStyle/>
                    <a:p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№18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51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1856">
                <a:tc vMerge="1"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№17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81856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 22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0013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Сравнение средних баллов ОУ со средним районным баллом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7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1285861"/>
          <a:ext cx="8715436" cy="46811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3069"/>
                <a:gridCol w="3486199"/>
                <a:gridCol w="1541972"/>
                <a:gridCol w="1944196"/>
              </a:tblGrid>
              <a:tr h="712278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Предмет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ОУ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балл ОУ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Средний балл по району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4529">
                <a:tc rowSpan="8"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Химия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ЕФМЛ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74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8"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57,33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4529"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№3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68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4529"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Гимназия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64529"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ЦО №4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4529"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№8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76766"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№9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57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9503"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№10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44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4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712278"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№11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4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0013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Сравнение средних баллов ОУ со средним районным баллом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7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5" y="1214427"/>
          <a:ext cx="8501123" cy="664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0207"/>
                <a:gridCol w="3400473"/>
                <a:gridCol w="1504055"/>
                <a:gridCol w="1896388"/>
              </a:tblGrid>
              <a:tr h="69230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Предмет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ОУ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балл ОУ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Средний балл по району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525">
                <a:tc rowSpan="13"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Биология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ЕФМЛ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13"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50,62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41953"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№9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66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1501"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№3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51501"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№8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61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1501"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ЦО №4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59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51501"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Гимназия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1501"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ЦО №5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48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4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451501"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№21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47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4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1501">
                <a:tc vMerge="1"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№16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4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51501">
                <a:tc vMerge="1"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№11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4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51501">
                <a:tc vMerge="1"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№15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4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51501">
                <a:tc vMerge="1"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№10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4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51501">
                <a:tc vMerge="1"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№6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4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429684" cy="114300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Сравнение средних баллов ОУ со средним районным баллом</a:t>
            </a:r>
            <a:endParaRPr lang="ru-RU" sz="2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3" y="1500174"/>
          <a:ext cx="8643997" cy="48577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7109"/>
                <a:gridCol w="3319295"/>
                <a:gridCol w="1529333"/>
                <a:gridCol w="1928260"/>
              </a:tblGrid>
              <a:tr h="911393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Предмет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ОУ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балл ОУ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Средний балл по району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5929">
                <a:tc rowSpan="8"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Английский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язык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№3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8"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70,5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88795"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ЕФМЛ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0066"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№9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79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0066"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ЦО №5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71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4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0066"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ЦО №4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68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4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0066"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Гимназия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66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4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00066"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№8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4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00066"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СОШ №7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4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429684" cy="114300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Имеют  100 баллов на ЕГЭ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428736"/>
            <a:ext cx="7143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spc="3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русскому языку: </a:t>
            </a:r>
          </a:p>
          <a:p>
            <a:r>
              <a:rPr lang="ru-RU" sz="2800" b="1" spc="3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b="1" spc="300" dirty="0" smtClean="0">
                <a:latin typeface="Times New Roman" pitchFamily="18" charset="0"/>
                <a:cs typeface="Times New Roman" pitchFamily="18" charset="0"/>
              </a:rPr>
              <a:t> учащийся (МКОУ «ЕФМЛ)- Ермаков Илья</a:t>
            </a:r>
          </a:p>
          <a:p>
            <a:r>
              <a:rPr lang="ru-RU" sz="2800" b="1" spc="3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литературе: </a:t>
            </a:r>
          </a:p>
          <a:p>
            <a:r>
              <a:rPr lang="ru-RU" sz="2800" b="1" spc="3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b="1" spc="300" dirty="0" smtClean="0">
                <a:latin typeface="Times New Roman" pitchFamily="18" charset="0"/>
                <a:cs typeface="Times New Roman" pitchFamily="18" charset="0"/>
              </a:rPr>
              <a:t> учащаяся (МКОУ «СШ №8»)-Никишина Софья </a:t>
            </a:r>
            <a:endParaRPr lang="ru-RU" sz="2800" b="1" u="sng" spc="3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spc="3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обществознанию:</a:t>
            </a:r>
            <a:r>
              <a:rPr lang="ru-RU" sz="2800" b="1" spc="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b="1" spc="3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b="1" spc="300" dirty="0" smtClean="0">
                <a:latin typeface="Times New Roman" pitchFamily="18" charset="0"/>
                <a:cs typeface="Times New Roman" pitchFamily="18" charset="0"/>
              </a:rPr>
              <a:t> учащаяся (МКОУ «Гимназия»)-Ханина Яна</a:t>
            </a:r>
            <a:endParaRPr lang="ru-RU" sz="2800" b="1" u="sng" spc="3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Лучшие результаты: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информатика и ИКТ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00034" y="1500174"/>
            <a:ext cx="8186766" cy="5072098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92 балла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2/ЕФМЛ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Лучшие результаты: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100 баллов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:1/СШ №8;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90-97 баллов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1/ СШ №3,1/ЦО №4,      1/СШ №16.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296974"/>
          </a:xfrm>
          <a:solidFill>
            <a:srgbClr val="00B0F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Сравнительный анализ результатов ЕГЭ 2020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958366438"/>
              </p:ext>
            </p:extLst>
          </p:nvPr>
        </p:nvGraphicFramePr>
        <p:xfrm>
          <a:off x="500034" y="1623033"/>
          <a:ext cx="8143933" cy="517584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835366"/>
                <a:gridCol w="2525634"/>
                <a:gridCol w="2782933"/>
              </a:tblGrid>
              <a:tr h="740539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Bahnschrift SemiBold" pitchFamily="34" charset="0"/>
                          <a:cs typeface="Times New Roman" pitchFamily="18" charset="0"/>
                        </a:rPr>
                        <a:t>предмет</a:t>
                      </a:r>
                      <a:endParaRPr lang="ru-RU" sz="2000" dirty="0">
                        <a:latin typeface="Bahnschrift SemiBold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Bahnschrift SemiBold" pitchFamily="34" charset="0"/>
                          <a:cs typeface="Times New Roman" pitchFamily="18" charset="0"/>
                        </a:rPr>
                        <a:t>по Ефремовскому району (баллы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Bahnschrift SemiBold" pitchFamily="34" charset="0"/>
                          <a:cs typeface="Times New Roman" pitchFamily="18" charset="0"/>
                        </a:rPr>
                        <a:t>по Тульской области (баллы)</a:t>
                      </a:r>
                      <a:endParaRPr lang="ru-RU" sz="2000" dirty="0">
                        <a:latin typeface="Bahnschrift SemiBold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627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Bahnschrift SemiLight SemiConde" pitchFamily="34" charset="0"/>
                        </a:rPr>
                        <a:t>Информатика и ИКТ</a:t>
                      </a:r>
                      <a:endParaRPr lang="ru-RU" sz="2000" dirty="0">
                        <a:latin typeface="Bahnschrift SemiLight SemiCond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Bahnschrift SemiLight SemiConde" pitchFamily="34" charset="0"/>
                        </a:rPr>
                        <a:t>67</a:t>
                      </a:r>
                      <a:endParaRPr lang="ru-RU" b="1" dirty="0">
                        <a:latin typeface="Bahnschrift SemiLight SemiCond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Bahnschrift SemiLight SemiConde" pitchFamily="34" charset="0"/>
                        </a:rPr>
                        <a:t>60,18</a:t>
                      </a:r>
                      <a:endParaRPr lang="ru-RU" b="1" dirty="0">
                        <a:latin typeface="Bahnschrift SemiLight SemiConde" pitchFamily="34" charset="0"/>
                      </a:endParaRPr>
                    </a:p>
                  </a:txBody>
                  <a:tcPr/>
                </a:tc>
              </a:tr>
              <a:tr h="386275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latin typeface="Bahnschrift SemiLight SemiConde" pitchFamily="34" charset="0"/>
                        </a:rPr>
                        <a:t>География</a:t>
                      </a:r>
                      <a:endParaRPr lang="ru-RU" sz="2000" dirty="0">
                        <a:latin typeface="Bahnschrift SemiLight SemiCond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Bahnschrift SemiLight SemiConde" pitchFamily="34" charset="0"/>
                        </a:rPr>
                        <a:t>78</a:t>
                      </a:r>
                      <a:endParaRPr lang="ru-RU" b="1" dirty="0">
                        <a:latin typeface="Bahnschrift SemiLight SemiCond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Bahnschrift SemiLight SemiConde" pitchFamily="34" charset="0"/>
                        </a:rPr>
                        <a:t>60,67</a:t>
                      </a:r>
                      <a:endParaRPr lang="ru-RU" b="1" dirty="0">
                        <a:latin typeface="Bahnschrift SemiLight SemiConde" pitchFamily="34" charset="0"/>
                      </a:endParaRPr>
                    </a:p>
                  </a:txBody>
                  <a:tcPr/>
                </a:tc>
              </a:tr>
              <a:tr h="38627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Bahnschrift SemiLight SemiConde" pitchFamily="34" charset="0"/>
                        </a:rPr>
                        <a:t>Литература</a:t>
                      </a:r>
                      <a:endParaRPr lang="ru-RU" sz="2000" dirty="0">
                        <a:latin typeface="Bahnschrift SemiLight SemiCond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Bahnschrift SemiLight SemiConde" pitchFamily="34" charset="0"/>
                        </a:rPr>
                        <a:t>78</a:t>
                      </a:r>
                      <a:endParaRPr lang="ru-RU" b="1" dirty="0">
                        <a:latin typeface="Bahnschrift SemiLight SemiCond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Bahnschrift SemiLight SemiConde" pitchFamily="34" charset="0"/>
                        </a:rPr>
                        <a:t>69,90</a:t>
                      </a:r>
                      <a:endParaRPr lang="ru-RU" b="1" dirty="0">
                        <a:latin typeface="Bahnschrift SemiLight SemiConde" pitchFamily="34" charset="0"/>
                      </a:endParaRPr>
                    </a:p>
                  </a:txBody>
                  <a:tcPr/>
                </a:tc>
              </a:tr>
              <a:tr h="38627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Bahnschrift SemiLight SemiConde" pitchFamily="34" charset="0"/>
                        </a:rPr>
                        <a:t>Русский язык</a:t>
                      </a:r>
                      <a:endParaRPr lang="ru-RU" sz="2000" dirty="0">
                        <a:latin typeface="Bahnschrift SemiLight SemiCond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Bahnschrift SemiLight SemiConde" pitchFamily="34" charset="0"/>
                        </a:rPr>
                        <a:t>75,16</a:t>
                      </a:r>
                      <a:endParaRPr lang="ru-RU" b="1" dirty="0">
                        <a:latin typeface="Bahnschrift SemiLight SemiCond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Bahnschrift SemiLight SemiConde" pitchFamily="34" charset="0"/>
                        </a:rPr>
                        <a:t>73,76</a:t>
                      </a:r>
                      <a:endParaRPr lang="ru-RU" b="1" dirty="0">
                        <a:latin typeface="Bahnschrift SemiLight SemiConde" pitchFamily="34" charset="0"/>
                      </a:endParaRPr>
                    </a:p>
                  </a:txBody>
                  <a:tcPr/>
                </a:tc>
              </a:tr>
              <a:tr h="38627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Bahnschrift SemiLight SemiConde" pitchFamily="34" charset="0"/>
                        </a:rPr>
                        <a:t>Математика</a:t>
                      </a:r>
                      <a:endParaRPr lang="ru-RU" sz="2000" dirty="0">
                        <a:latin typeface="Bahnschrift SemiLight SemiCond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Bahnschrift SemiLight SemiConde" pitchFamily="34" charset="0"/>
                        </a:rPr>
                        <a:t>50,41</a:t>
                      </a:r>
                      <a:endParaRPr lang="ru-RU" b="1" dirty="0">
                        <a:latin typeface="Bahnschrift SemiLight SemiCond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Bahnschrift SemiLight SemiConde" pitchFamily="34" charset="0"/>
                        </a:rPr>
                        <a:t>53,27</a:t>
                      </a:r>
                      <a:endParaRPr lang="ru-RU" b="1" dirty="0">
                        <a:latin typeface="Bahnschrift SemiLight SemiConde" pitchFamily="34" charset="0"/>
                      </a:endParaRPr>
                    </a:p>
                  </a:txBody>
                  <a:tcPr/>
                </a:tc>
              </a:tr>
              <a:tr h="38627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Bahnschrift SemiLight SemiConde" pitchFamily="34" charset="0"/>
                        </a:rPr>
                        <a:t>Физика</a:t>
                      </a:r>
                      <a:endParaRPr lang="ru-RU" sz="2000" dirty="0">
                        <a:latin typeface="Bahnschrift SemiLight SemiCond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Bahnschrift SemiLight SemiConde" pitchFamily="34" charset="0"/>
                        </a:rPr>
                        <a:t>52,82</a:t>
                      </a:r>
                      <a:endParaRPr lang="ru-RU" b="1" dirty="0">
                        <a:latin typeface="Bahnschrift SemiLight SemiConde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Bahnschrift SemiLight SemiConde" pitchFamily="34" charset="0"/>
                        </a:rPr>
                        <a:t>54,76</a:t>
                      </a:r>
                      <a:endParaRPr lang="ru-RU" b="1" dirty="0">
                        <a:latin typeface="Bahnschrift SemiLight SemiConde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8627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Bahnschrift SemiLight SemiConde" pitchFamily="34" charset="0"/>
                        </a:rPr>
                        <a:t>История</a:t>
                      </a:r>
                      <a:endParaRPr lang="ru-RU" sz="2000" dirty="0">
                        <a:latin typeface="Bahnschrift SemiLight SemiConde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Bahnschrift SemiLight SemiConde" pitchFamily="34" charset="0"/>
                        </a:rPr>
                        <a:t>57,75</a:t>
                      </a:r>
                      <a:endParaRPr lang="ru-RU" b="1" dirty="0">
                        <a:latin typeface="Bahnschrift SemiLight SemiConde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Bahnschrift SemiLight SemiConde" pitchFamily="34" charset="0"/>
                        </a:rPr>
                        <a:t>56,80</a:t>
                      </a:r>
                      <a:endParaRPr lang="ru-RU" b="1" dirty="0">
                        <a:latin typeface="Bahnschrift SemiLight SemiConde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8627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Bahnschrift SemiLight SemiConde" pitchFamily="34" charset="0"/>
                        </a:rPr>
                        <a:t>Химия</a:t>
                      </a:r>
                      <a:endParaRPr lang="ru-RU" sz="2000" dirty="0">
                        <a:latin typeface="Bahnschrift SemiLight SemiConde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Bahnschrift SemiLight SemiConde" pitchFamily="34" charset="0"/>
                        </a:rPr>
                        <a:t>57,33</a:t>
                      </a:r>
                      <a:endParaRPr lang="ru-RU" b="1" dirty="0">
                        <a:latin typeface="Bahnschrift SemiLight SemiConde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Bahnschrift SemiLight SemiConde" pitchFamily="34" charset="0"/>
                        </a:rPr>
                        <a:t>52,14</a:t>
                      </a:r>
                      <a:endParaRPr lang="ru-RU" b="1" dirty="0">
                        <a:latin typeface="Bahnschrift SemiLight SemiConde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8627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Bahnschrift SemiLight SemiConde" pitchFamily="34" charset="0"/>
                        </a:rPr>
                        <a:t>Обществознание</a:t>
                      </a:r>
                      <a:endParaRPr lang="ru-RU" sz="2000" dirty="0">
                        <a:latin typeface="Bahnschrift SemiLight SemiConde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Bahnschrift SemiLight SemiConde" pitchFamily="34" charset="0"/>
                        </a:rPr>
                        <a:t>58,18</a:t>
                      </a:r>
                      <a:endParaRPr lang="ru-RU" b="1" dirty="0">
                        <a:latin typeface="Bahnschrift SemiLight SemiConde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Bahnschrift SemiLight SemiConde" pitchFamily="34" charset="0"/>
                        </a:rPr>
                        <a:t>56,99</a:t>
                      </a:r>
                      <a:endParaRPr lang="ru-RU" b="1" dirty="0">
                        <a:latin typeface="Bahnschrift SemiLight SemiConde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3457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Bahnschrift SemiLight SemiConde" pitchFamily="34" charset="0"/>
                        </a:rPr>
                        <a:t>Биология</a:t>
                      </a:r>
                      <a:endParaRPr lang="ru-RU" sz="2000" dirty="0">
                        <a:latin typeface="Bahnschrift SemiLight SemiConde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Bahnschrift SemiLight SemiConde" pitchFamily="34" charset="0"/>
                        </a:rPr>
                        <a:t>50,62</a:t>
                      </a:r>
                      <a:endParaRPr lang="ru-RU" b="1" dirty="0">
                        <a:latin typeface="Bahnschrift SemiLight SemiConde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Bahnschrift SemiLight SemiConde" pitchFamily="34" charset="0"/>
                        </a:rPr>
                        <a:t>52,29</a:t>
                      </a:r>
                      <a:endParaRPr lang="ru-RU" b="1" dirty="0">
                        <a:latin typeface="Bahnschrift SemiLight SemiConde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34575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Английский язык</a:t>
                      </a:r>
                      <a:endParaRPr lang="ru-RU" sz="20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70,5</a:t>
                      </a:r>
                      <a:endParaRPr lang="ru-RU" b="1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70,2</a:t>
                      </a:r>
                      <a:endParaRPr lang="ru-RU" b="1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Лучшие результаты: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русский язык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100 баллов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:1/ЕФМЛ;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90-98 баллов 1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6/ ЕФМЛ, 3/Гимназия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,        3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/СШ №3, 5/ЦО №4, 2/ЦО №5,1/СОШ №7, 3/СШ №8, 2/СШ №9, 1/СШ №10, 1/СШ №11, 1/СШ №14, 2/СШ №16.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Лучшие результаты: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90-94 баллов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4/ЕФМЛ, 1/СШ №8.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Лучшие результаты: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физика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000" b="1" u="sng" dirty="0" smtClean="0">
                <a:latin typeface="Times New Roman" pitchFamily="18" charset="0"/>
                <a:cs typeface="Times New Roman" pitchFamily="18" charset="0"/>
              </a:rPr>
              <a:t>90-98 баллов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2/ЕФМЛ,1/СШ №3, 1/СШ №8.</a:t>
            </a:r>
          </a:p>
          <a:p>
            <a:pPr>
              <a:buNone/>
            </a:pPr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Лучшие результаты: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история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000" b="1" u="sng" dirty="0" smtClean="0">
                <a:latin typeface="Times New Roman" pitchFamily="18" charset="0"/>
                <a:cs typeface="Times New Roman" pitchFamily="18" charset="0"/>
              </a:rPr>
              <a:t>90-96 балла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1/ СШ №3.</a:t>
            </a:r>
          </a:p>
          <a:p>
            <a:pPr>
              <a:buNone/>
            </a:pPr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Лучшие результаты: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химия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000" b="1" u="sng" dirty="0" smtClean="0">
                <a:latin typeface="Times New Roman" pitchFamily="18" charset="0"/>
                <a:cs typeface="Times New Roman" pitchFamily="18" charset="0"/>
              </a:rPr>
              <a:t>90 баллов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1/ЦО №4.</a:t>
            </a:r>
          </a:p>
          <a:p>
            <a:pPr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None/>
            </a:pPr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Лучшие результаты: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обществознание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000" b="1" u="sng" dirty="0" smtClean="0">
                <a:latin typeface="Times New Roman" pitchFamily="18" charset="0"/>
                <a:cs typeface="Times New Roman" pitchFamily="18" charset="0"/>
              </a:rPr>
              <a:t>100 баллов: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1/Гимназия;</a:t>
            </a:r>
          </a:p>
          <a:p>
            <a:r>
              <a:rPr lang="ru-RU" sz="3000" b="1" u="sng" dirty="0" smtClean="0">
                <a:latin typeface="Times New Roman" pitchFamily="18" charset="0"/>
                <a:cs typeface="Times New Roman" pitchFamily="18" charset="0"/>
              </a:rPr>
              <a:t>90-93 балла: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1/ЦО №4, 1/ЦО №5, 1/СШ №11, 1/ СШ №16.</a:t>
            </a:r>
          </a:p>
          <a:p>
            <a:pPr>
              <a:buNone/>
            </a:pPr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Лучшие результаты: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биология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u="sng" dirty="0" smtClean="0">
                <a:latin typeface="Times New Roman" pitchFamily="18" charset="0"/>
                <a:cs typeface="Times New Roman" pitchFamily="18" charset="0"/>
              </a:rPr>
              <a:t>70-80 баллов :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2/ЕФМЛ, 2/СШ №3, 1/СШ №8, 3/ЦО №4.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Лучшие результаты:             английский язык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000" b="1" u="sng" dirty="0" smtClean="0">
                <a:latin typeface="Times New Roman" pitchFamily="18" charset="0"/>
                <a:cs typeface="Times New Roman" pitchFamily="18" charset="0"/>
              </a:rPr>
              <a:t>90-100 баллов: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1/ЦО №5,1/ЦО №4;</a:t>
            </a:r>
          </a:p>
          <a:p>
            <a:pPr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None/>
            </a:pPr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Кол-во выпускников в ОУ, не достигших порогового балла (чел.)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1394432"/>
          <a:ext cx="8858278" cy="5463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5703"/>
                <a:gridCol w="923302"/>
                <a:gridCol w="923302"/>
                <a:gridCol w="1292623"/>
                <a:gridCol w="861749"/>
                <a:gridCol w="990251"/>
                <a:gridCol w="1225674"/>
                <a:gridCol w="1225674"/>
              </a:tblGrid>
              <a:tr h="603478">
                <a:tc>
                  <a:txBody>
                    <a:bodyPr/>
                    <a:lstStyle/>
                    <a:p>
                      <a:r>
                        <a:rPr lang="ru-RU" dirty="0" smtClean="0"/>
                        <a:t>ОУ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информатика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Русский язык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математика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история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химия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обществознание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биология</a:t>
                      </a:r>
                      <a:endParaRPr lang="ru-RU" dirty="0"/>
                    </a:p>
                  </a:txBody>
                  <a:tcPr/>
                </a:tc>
              </a:tr>
              <a:tr h="58861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СОШ №7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</a:tr>
              <a:tr h="34484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ЦО №4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</a:tr>
              <a:tr h="34484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СШ №10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/>
                </a:tc>
              </a:tr>
              <a:tr h="34484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СШ №11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</a:tr>
              <a:tr h="34484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СШ №17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</a:tr>
              <a:tr h="37345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ЦО №5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4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</a:tr>
              <a:tr h="435272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СШ №8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</a:tr>
              <a:tr h="50006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Гимназия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</a:tr>
              <a:tr h="285752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СШ №9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</a:tr>
              <a:tr h="285752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СШ №6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</a:t>
                      </a:r>
                      <a:endParaRPr lang="ru-RU" b="1" dirty="0"/>
                    </a:p>
                  </a:txBody>
                  <a:tcPr/>
                </a:tc>
              </a:tr>
              <a:tr h="285752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СШ №15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</a:tr>
              <a:tr h="285752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СШ №22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14300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Сравнение средних баллов ОУ со средним районным баллом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1500969"/>
          <a:ext cx="8358246" cy="3938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1367"/>
                <a:gridCol w="2625449"/>
                <a:gridCol w="1697781"/>
                <a:gridCol w="1893649"/>
              </a:tblGrid>
              <a:tr h="68666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Предмет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ОУ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балл ОУ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Средний балл по району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4971">
                <a:tc rowSpan="7"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Информатика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ЕФМЛ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84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47823"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ЦО №5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76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7823"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№11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75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47823"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Гимназия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74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478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№3 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6045"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ЦО №4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7823"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СОШ №7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57298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Сравнение средних баллов ОУ(сельские) со средним районным баллом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1500174"/>
          <a:ext cx="8358247" cy="27807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5305"/>
                <a:gridCol w="3151469"/>
                <a:gridCol w="1453721"/>
                <a:gridCol w="1697752"/>
              </a:tblGrid>
              <a:tr h="143676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Предмет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ОУ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балл ОУ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Средний балл по району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83202">
                <a:tc rowSpan="2"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География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№10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78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78</a:t>
                      </a:r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60808"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№8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78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Сравнение средних баллов ОУ со средним районным баллом</a:t>
            </a:r>
            <a:endParaRPr lang="ru-RU" sz="2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6" y="1142983"/>
          <a:ext cx="8429684" cy="47247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3976"/>
                <a:gridCol w="3424583"/>
                <a:gridCol w="1448863"/>
                <a:gridCol w="1712262"/>
              </a:tblGrid>
              <a:tr h="94753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Предмет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ОУ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Средний балл по ОУ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Средний балл по району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2349">
                <a:tc rowSpan="8">
                  <a:txBody>
                    <a:bodyPr/>
                    <a:lstStyle/>
                    <a:p>
                      <a:pPr algn="ctr"/>
                      <a:r>
                        <a:rPr lang="ru-RU" sz="2000" b="1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Литература</a:t>
                      </a:r>
                      <a:endParaRPr lang="ru-RU" b="1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№8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8"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78</a:t>
                      </a:r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1234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№3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1234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№16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327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ЦО №4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77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1234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Гимназия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77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1234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ЕФМЛ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78192">
                <a:tc vMerge="1">
                  <a:txBody>
                    <a:bodyPr/>
                    <a:lstStyle/>
                    <a:p>
                      <a:endParaRPr lang="ru-RU" b="1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№10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57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2736">
                <a:tc vMerge="1">
                  <a:txBody>
                    <a:bodyPr/>
                    <a:lstStyle/>
                    <a:p>
                      <a:endParaRPr lang="ru-RU" b="1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№6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56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7157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Сравнение средних баллов ОУ(город) со средним районным баллом</a:t>
            </a:r>
            <a:endParaRPr lang="ru-RU" sz="32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1214419"/>
          <a:ext cx="8643998" cy="57086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0857"/>
                <a:gridCol w="3511650"/>
                <a:gridCol w="1620759"/>
                <a:gridCol w="1620732"/>
              </a:tblGrid>
              <a:tr h="99028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Предмет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ОУ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Средний балл по ОУ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Средний балл по району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0128">
                <a:tc rowSpan="10">
                  <a:txBody>
                    <a:bodyPr/>
                    <a:lstStyle/>
                    <a:p>
                      <a:pPr algn="ctr"/>
                      <a:r>
                        <a:rPr lang="ru-RU" sz="2000" b="1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Русский</a:t>
                      </a:r>
                      <a:r>
                        <a:rPr lang="ru-RU" sz="2000" b="1" u="non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язык</a:t>
                      </a:r>
                      <a:endParaRPr lang="ru-RU" b="1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ЕФМЛ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10"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75,16</a:t>
                      </a:r>
                    </a:p>
                    <a:p>
                      <a:pPr algn="ctr"/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50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№3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83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50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Гимназия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78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50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№9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78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50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ЦО №4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77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50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№8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77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50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ЦО №5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0801">
                <a:tc vMerge="1">
                  <a:txBody>
                    <a:bodyPr/>
                    <a:lstStyle/>
                    <a:p>
                      <a:pPr algn="ctr"/>
                      <a:endParaRPr lang="ru-RU" b="1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СОШ №7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68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00801">
                <a:tc vMerge="1">
                  <a:txBody>
                    <a:bodyPr/>
                    <a:lstStyle/>
                    <a:p>
                      <a:pPr algn="ctr"/>
                      <a:endParaRPr lang="ru-RU" b="1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№10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00801">
                <a:tc vMerge="1">
                  <a:txBody>
                    <a:bodyPr/>
                    <a:lstStyle/>
                    <a:p>
                      <a:pPr algn="ctr"/>
                      <a:endParaRPr lang="ru-RU" b="1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№6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7157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Сравнение средних баллов ОУ(село) со средним районным баллом</a:t>
            </a:r>
            <a:endParaRPr lang="ru-RU" sz="32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44" y="1285860"/>
          <a:ext cx="8786874" cy="51784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2111"/>
                <a:gridCol w="3569694"/>
                <a:gridCol w="1647549"/>
                <a:gridCol w="1647520"/>
              </a:tblGrid>
              <a:tr h="101831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Предмет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ОУ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Средний балл по ОУ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Средний балл по району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2870">
                <a:tc rowSpan="9">
                  <a:txBody>
                    <a:bodyPr/>
                    <a:lstStyle/>
                    <a:p>
                      <a:pPr algn="ctr"/>
                      <a:r>
                        <a:rPr lang="ru-RU" sz="2000" b="1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Русский</a:t>
                      </a:r>
                      <a:r>
                        <a:rPr lang="ru-RU" sz="2000" b="1" u="non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язык</a:t>
                      </a:r>
                      <a:endParaRPr lang="ru-RU" b="1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№14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98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9"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75,16</a:t>
                      </a:r>
                    </a:p>
                    <a:p>
                      <a:pPr algn="ctr"/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287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№16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89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6287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№18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74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0115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№15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6287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№20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6287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№11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72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628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№17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68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28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№21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2870">
                <a:tc vMerge="1">
                  <a:txBody>
                    <a:bodyPr/>
                    <a:lstStyle/>
                    <a:p>
                      <a:pPr algn="ctr"/>
                      <a:endParaRPr lang="ru-RU" b="1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№22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7157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Сравнение средних баллов ОУ(город) со средним районным баллом</a:t>
            </a:r>
            <a:endParaRPr lang="ru-RU" sz="32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44" y="1285860"/>
          <a:ext cx="8786874" cy="51784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2111"/>
                <a:gridCol w="3569694"/>
                <a:gridCol w="1647549"/>
                <a:gridCol w="1647520"/>
              </a:tblGrid>
              <a:tr h="101831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Предмет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ОУ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Средний балл по ОУ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Средний балл по району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2870">
                <a:tc rowSpan="9">
                  <a:txBody>
                    <a:bodyPr/>
                    <a:lstStyle/>
                    <a:p>
                      <a:pPr algn="ctr"/>
                      <a:r>
                        <a:rPr lang="ru-RU" sz="2000" b="1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Математика</a:t>
                      </a:r>
                      <a:endParaRPr lang="ru-RU" b="1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ЕФМЛ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9"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50,41</a:t>
                      </a:r>
                    </a:p>
                    <a:p>
                      <a:pPr algn="ctr"/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287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№3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6287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Гимназия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0115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№8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6287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ЦО №5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6287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ЦО №4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628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№9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28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СОШ №7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2870">
                <a:tc vMerge="1">
                  <a:txBody>
                    <a:bodyPr/>
                    <a:lstStyle/>
                    <a:p>
                      <a:pPr algn="ctr"/>
                      <a:endParaRPr lang="ru-RU" b="1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№10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7157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Сравнение средних баллов ОУ(село) со средним районным баллом</a:t>
            </a:r>
            <a:endParaRPr lang="ru-RU" sz="32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44" y="1285860"/>
          <a:ext cx="8786874" cy="51784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2111"/>
                <a:gridCol w="3569694"/>
                <a:gridCol w="1647549"/>
                <a:gridCol w="1647520"/>
              </a:tblGrid>
              <a:tr h="101831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Предмет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ОУ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Средний балл по ОУ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Средний балл по району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2870">
                <a:tc rowSpan="9">
                  <a:txBody>
                    <a:bodyPr/>
                    <a:lstStyle/>
                    <a:p>
                      <a:pPr algn="ctr"/>
                      <a:r>
                        <a:rPr lang="ru-RU" sz="2000" b="1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Математика</a:t>
                      </a:r>
                      <a:endParaRPr lang="ru-RU" b="1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№14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76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9"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50,41</a:t>
                      </a:r>
                    </a:p>
                    <a:p>
                      <a:pPr algn="ctr"/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287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№11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6287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№21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0115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№18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44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6287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№15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6287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№20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628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№22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28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СШ №17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2870">
                <a:tc vMerge="1">
                  <a:txBody>
                    <a:bodyPr/>
                    <a:lstStyle/>
                    <a:p>
                      <a:pPr algn="ctr"/>
                      <a:endParaRPr lang="ru-RU" b="1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2542</TotalTime>
  <Words>1082</Words>
  <Application>Microsoft Office PowerPoint</Application>
  <PresentationFormat>Экран (4:3)</PresentationFormat>
  <Paragraphs>464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 итоги ЕГЭ 2020</vt:lpstr>
      <vt:lpstr>Сравнительный анализ результатов ЕГЭ 2020</vt:lpstr>
      <vt:lpstr> Сравнение средних баллов ОУ со средним районным баллом </vt:lpstr>
      <vt:lpstr> Сравнение средних баллов ОУ(сельские) со средним районным баллом </vt:lpstr>
      <vt:lpstr>Сравнение средних баллов ОУ со средним районным баллом</vt:lpstr>
      <vt:lpstr>Сравнение средних баллов ОУ(город) со средним районным баллом</vt:lpstr>
      <vt:lpstr>Сравнение средних баллов ОУ(село) со средним районным баллом</vt:lpstr>
      <vt:lpstr>Сравнение средних баллов ОУ(город) со средним районным баллом</vt:lpstr>
      <vt:lpstr>Сравнение средних баллов ОУ(село) со средним районным баллом</vt:lpstr>
      <vt:lpstr>Сравнение средних баллов ОУ со средним районным баллом</vt:lpstr>
      <vt:lpstr>Сравнение средних баллов ОУ со средним районным баллом</vt:lpstr>
      <vt:lpstr>Сравнение средних баллов ОУ(город) со средним районным баллом</vt:lpstr>
      <vt:lpstr>Сравнение средних баллов ОУ(село) со средним районным баллом</vt:lpstr>
      <vt:lpstr>  Сравнение средних баллов ОУ со средним районным баллом </vt:lpstr>
      <vt:lpstr>  Сравнение средних баллов ОУ со средним районным баллом </vt:lpstr>
      <vt:lpstr>Сравнение средних баллов ОУ со средним районным баллом</vt:lpstr>
      <vt:lpstr>Имеют  100 баллов на ЕГЭ</vt:lpstr>
      <vt:lpstr>Лучшие результаты: информатика и ИКТ </vt:lpstr>
      <vt:lpstr>Лучшие результаты: литература</vt:lpstr>
      <vt:lpstr>Лучшие результаты: русский язык</vt:lpstr>
      <vt:lpstr>Лучшие результаты: математика</vt:lpstr>
      <vt:lpstr>Лучшие результаты: физика</vt:lpstr>
      <vt:lpstr>Лучшие результаты: история </vt:lpstr>
      <vt:lpstr>Лучшие результаты: химия</vt:lpstr>
      <vt:lpstr>Лучшие результаты: обществознание</vt:lpstr>
      <vt:lpstr>Лучшие результаты: биология</vt:lpstr>
      <vt:lpstr>Лучшие результаты:             английский язык</vt:lpstr>
      <vt:lpstr>Кол-во выпускников в ОУ, не достигших порогового балла (чел.)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Количество участников ЕГЭ</dc:title>
  <dc:creator>Admin</dc:creator>
  <cp:lastModifiedBy>User</cp:lastModifiedBy>
  <cp:revision>536</cp:revision>
  <dcterms:created xsi:type="dcterms:W3CDTF">2016-06-28T06:31:26Z</dcterms:created>
  <dcterms:modified xsi:type="dcterms:W3CDTF">2020-08-04T06:35:16Z</dcterms:modified>
</cp:coreProperties>
</file>